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62" r:id="rId4"/>
    <p:sldId id="263" r:id="rId5"/>
    <p:sldId id="265" r:id="rId6"/>
    <p:sldId id="266" r:id="rId7"/>
    <p:sldId id="267" r:id="rId8"/>
    <p:sldId id="264" r:id="rId9"/>
    <p:sldId id="268" r:id="rId10"/>
    <p:sldId id="270" r:id="rId11"/>
    <p:sldId id="271" r:id="rId12"/>
    <p:sldId id="272" r:id="rId13"/>
    <p:sldId id="284" r:id="rId14"/>
    <p:sldId id="286" r:id="rId15"/>
    <p:sldId id="287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8" r:id="rId27"/>
    <p:sldId id="279" r:id="rId28"/>
    <p:sldId id="292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21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CF97-9934-1C79-B123-D60113D25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20242-4DD7-61F0-1AAA-D94E27DF6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E0949-F4F1-436E-0B7B-79953A5B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E428-ADE6-6CD6-96B9-2F510605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6777D-45FE-8238-F517-1EE66CF1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E51A-C4E8-DCDB-4F5E-EBDFE49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C0A7-E3BE-36A7-B2DA-CBECE32F6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48861-7E04-293C-DD48-7EE58FEB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83926-F109-8DE4-8D37-270F17F7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28AF2-C069-96CF-DCE9-6956EEEA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EF847-6BC9-EEA8-CF4A-7017300BC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1E312-AB67-AB4A-70E1-EA1A61DD2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B2009-55FE-FCD6-E005-5AD91ED3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D42C7-5C46-F78F-3240-D54EF5D2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3703-FAA0-C5F4-6F1F-3E365749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1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0C68-3328-0DE4-E71D-422AA5FC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94F40-68D0-96CF-618A-E3C3C3F0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04723-3ACE-7641-010E-B9CC0839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F103-9C24-4679-1250-2E286A8E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FC366-1B69-5DA4-D181-1B7CFD43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3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528B-43FE-D3F7-D9C3-E9DA9A50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0BB4-C1F8-E530-754E-5DC2AEAD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BEA9-14D2-CF1F-6604-AE35456F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4A45-3965-9634-7A45-2EDD6723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3E84D-5E6A-A98D-F1ED-BF54FADA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D55A-13CC-CCB0-E43E-903BFC99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B192-A9F6-75AD-DEB3-3F7D32594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52827-E8BE-A4A2-4082-56A1AB31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1457F-3CF2-F706-9A3F-2524B5A3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F5567-2C89-C7C1-7F1D-C9F00D81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149E-EB37-5D8B-80F2-196330D5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32E7-4F86-FBEA-6B51-70CD30EA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E47B6-36F5-B86D-3754-270DADCB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4A315-654E-887F-996B-9063DB2A8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3070C-25FC-7A95-2EEB-6C262314C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3FB7D-F657-3980-87A1-587E336D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41C8-E7A4-0B63-27BF-485312F1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9B7B0-5867-EE3A-9822-66F55507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3937B-9A5C-32A2-0CB3-B0E5917D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7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7CDD-F02E-5D6E-39EF-A139E60E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04C66-DC4A-B933-E136-AD4A4B56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21917-3D08-99BC-D4D2-197951D9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D0D41-18C6-E0D9-A4A3-3FEE18EE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B6836-AD2B-D1AF-9E4A-B2E516A6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190DB-BA27-7022-1198-62E5211DF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1FD7-A9D3-6EFA-0B5C-B69F5EF52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BBC8-888C-9065-9539-124815C1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5ADB-8A2B-A64D-CBD2-D156BC7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05FB4-CE2D-EAE7-6D0E-A54C85C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441DF-1A82-A389-3260-626522A4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F179-B85A-23EA-008D-76693AEF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A15A6-8214-E779-C1DC-3E2395D8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5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EEDA-D872-3F71-384B-66DEF82C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43A2E-8981-48B6-E86A-60E545B23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B6E94-DFE9-40AE-63F9-0FBED74E4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6996-2A41-53FD-CD79-06D2C942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B7946-DB9A-C407-4BF7-6DDCAD5F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1AFF8-AE18-74D3-0F4B-81FF74B8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1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34FF0-3D14-67E6-9DC6-721A5D11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7BAA0-1951-D439-44CD-AB6118EF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2C23E-61A9-CE75-0415-FA7A14683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138F6-0A35-1547-9575-4587634F0953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CB34-7B96-6BD1-C544-50D7F0B0B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226B8-D487-BCA1-2FC4-46671434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41F9-C2DB-714F-BF7F-4F5FF9CD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3.wav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wav"/><Relationship Id="rId7" Type="http://schemas.openxmlformats.org/officeDocument/2006/relationships/image" Target="../media/image6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7.wav"/><Relationship Id="rId7" Type="http://schemas.openxmlformats.org/officeDocument/2006/relationships/image" Target="../media/image2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wav"/><Relationship Id="rId7" Type="http://schemas.openxmlformats.org/officeDocument/2006/relationships/image" Target="../media/image23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av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1.wav"/><Relationship Id="rId7" Type="http://schemas.openxmlformats.org/officeDocument/2006/relationships/image" Target="../media/image2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wav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3.wav"/><Relationship Id="rId7" Type="http://schemas.openxmlformats.org/officeDocument/2006/relationships/image" Target="../media/image27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wav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5.wav"/><Relationship Id="rId7" Type="http://schemas.openxmlformats.org/officeDocument/2006/relationships/image" Target="../media/image2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wav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7.wav"/><Relationship Id="rId7" Type="http://schemas.openxmlformats.org/officeDocument/2006/relationships/image" Target="../media/image3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9.wav"/><Relationship Id="rId7" Type="http://schemas.openxmlformats.org/officeDocument/2006/relationships/image" Target="../media/image3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wav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wav"/><Relationship Id="rId13" Type="http://schemas.openxmlformats.org/officeDocument/2006/relationships/slideLayout" Target="../slideLayouts/slideLayout2.xml"/><Relationship Id="rId3" Type="http://schemas.microsoft.com/office/2007/relationships/media" Target="../media/media21.wav"/><Relationship Id="rId7" Type="http://schemas.microsoft.com/office/2007/relationships/media" Target="../media/media23.wav"/><Relationship Id="rId12" Type="http://schemas.openxmlformats.org/officeDocument/2006/relationships/audio" Target="../media/media25.wav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11" Type="http://schemas.microsoft.com/office/2007/relationships/media" Target="../media/media25.wav"/><Relationship Id="rId5" Type="http://schemas.microsoft.com/office/2007/relationships/media" Target="../media/media22.wav"/><Relationship Id="rId15" Type="http://schemas.openxmlformats.org/officeDocument/2006/relationships/image" Target="../media/image6.png"/><Relationship Id="rId10" Type="http://schemas.openxmlformats.org/officeDocument/2006/relationships/audio" Target="../media/media24.wav"/><Relationship Id="rId4" Type="http://schemas.openxmlformats.org/officeDocument/2006/relationships/audio" Target="../media/media21.wav"/><Relationship Id="rId9" Type="http://schemas.microsoft.com/office/2007/relationships/media" Target="../media/media24.wav"/><Relationship Id="rId1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iegeli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caspe/RAVE" TargetMode="External"/><Relationship Id="rId5" Type="http://schemas.openxmlformats.org/officeDocument/2006/relationships/hyperlink" Target="https://github.com/fcaspe/ddx7" TargetMode="External"/><Relationship Id="rId4" Type="http://schemas.openxmlformats.org/officeDocument/2006/relationships/hyperlink" Target="https://github.com/gwendal-lv/preset-gen-va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egor.polyakov@hmt-leipzig.d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klirr200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CFA1-79B6-9B5A-4BAD-63FA9520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506" y="1576873"/>
            <a:ext cx="11439331" cy="1852127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000" dirty="0">
                <a:cs typeface="Dubai" panose="020B0503030403030204" pitchFamily="34" charset="-78"/>
              </a:rPr>
              <a:t>“Exploration of Timbre by Analysis and Synthesis”</a:t>
            </a:r>
            <a:br>
              <a:rPr lang="en-US" sz="4000" dirty="0">
                <a:cs typeface="Dubai" panose="020B0503030403030204" pitchFamily="34" charset="-78"/>
              </a:rPr>
            </a:br>
            <a:br>
              <a:rPr lang="en-US" sz="4000" dirty="0">
                <a:cs typeface="Dubai" panose="020B0503030403030204" pitchFamily="34" charset="-78"/>
              </a:rPr>
            </a:br>
            <a:r>
              <a:rPr lang="en-US" sz="4000" dirty="0">
                <a:cs typeface="Dubai" panose="020B0503030403030204" pitchFamily="34" charset="-78"/>
              </a:rPr>
              <a:t>Using Python, Ableton and ChatGPT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59A1-0543-E086-833D-29CF65360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06" y="3626207"/>
            <a:ext cx="2631232" cy="471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/>
            <a:r>
              <a:rPr lang="en-US" dirty="0">
                <a:cs typeface="Dubai" panose="020B0503030403030204" pitchFamily="34" charset="-78"/>
              </a:rPr>
              <a:t>Dr. Egor Polyakov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C90E-4A3F-C6E1-C3CB-9A983460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" y="5237303"/>
            <a:ext cx="3163077" cy="103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963893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2804012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752328" y="3589292"/>
            <a:ext cx="2894371" cy="883733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I replicate the sound outside of python with limited amount of Oscillators?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3BD00-FB41-9FBA-E085-88C31AEC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07" y="1966760"/>
            <a:ext cx="1147163" cy="723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2C7CE5-AF69-300E-776A-1F07194C5172}"/>
              </a:ext>
            </a:extLst>
          </p:cNvPr>
          <p:cNvSpPr/>
          <p:nvPr/>
        </p:nvSpPr>
        <p:spPr>
          <a:xfrm>
            <a:off x="5126492" y="2328652"/>
            <a:ext cx="2146041" cy="94005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Feature </a:t>
            </a:r>
            <a:r>
              <a:rPr lang="de-DE" dirty="0" err="1">
                <a:solidFill>
                  <a:srgbClr val="FF0000"/>
                </a:solidFill>
              </a:rPr>
              <a:t>extraction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symbolic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representations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Arrow: Right 10">
            <a:extLst>
              <a:ext uri="{FF2B5EF4-FFF2-40B4-BE49-F238E27FC236}">
                <a16:creationId xmlns:a16="http://schemas.microsoft.com/office/drawing/2014/main" id="{A5C469A3-E4A7-5210-0577-8C0CF4B32176}"/>
              </a:ext>
            </a:extLst>
          </p:cNvPr>
          <p:cNvSpPr/>
          <p:nvPr/>
        </p:nvSpPr>
        <p:spPr>
          <a:xfrm rot="20352663">
            <a:off x="4488661" y="2773762"/>
            <a:ext cx="450587" cy="345191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rrow: Right 10">
            <a:extLst>
              <a:ext uri="{FF2B5EF4-FFF2-40B4-BE49-F238E27FC236}">
                <a16:creationId xmlns:a16="http://schemas.microsoft.com/office/drawing/2014/main" id="{EDB20D9A-4F4C-0D54-37CD-D5FF07ED7DBF}"/>
              </a:ext>
            </a:extLst>
          </p:cNvPr>
          <p:cNvSpPr/>
          <p:nvPr/>
        </p:nvSpPr>
        <p:spPr>
          <a:xfrm rot="1462183">
            <a:off x="7464330" y="2773763"/>
            <a:ext cx="450587" cy="345191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3175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25582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Synthesizing Sound Outside of the Python Environment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 of Synthesis Methods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Additive synthesis in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uses an almost unlimited number of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practical purposes, we need to restrict our output to a certain setting.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dirty="0">
                <a:latin typeface="Arial" panose="020B0604020202020204" pitchFamily="34" charset="0"/>
              </a:rPr>
              <a:t>=&gt; Additive Synthesis/FM Synthesis with limited number of operators (4).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Finding Optimal Settings for the Operators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Manual search (16 vCPU, CUDA/Torch only marginally faster):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Algorithmic search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Global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A mathematical function that quantifies the difference between the current candidate solution and the target solution.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7136E-D4FB-9809-F8A9-C8D5F206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7" y="3329065"/>
            <a:ext cx="10515601" cy="41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AB54F-7BC9-9141-02B5-B13C53EE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5" y="3843000"/>
            <a:ext cx="4167727" cy="8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r="-2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47000C8-A6E9-E1C9-E799-914CB47DCB25}"/>
              </a:ext>
            </a:extLst>
          </p:cNvPr>
          <p:cNvSpPr/>
          <p:nvPr/>
        </p:nvSpPr>
        <p:spPr>
          <a:xfrm>
            <a:off x="728494" y="1117729"/>
            <a:ext cx="2758441" cy="11282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Reference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2F768-2F0B-1825-3D4B-BF681FE5809B}"/>
              </a:ext>
            </a:extLst>
          </p:cNvPr>
          <p:cNvSpPr/>
          <p:nvPr/>
        </p:nvSpPr>
        <p:spPr>
          <a:xfrm>
            <a:off x="4161104" y="980568"/>
            <a:ext cx="3603749" cy="14025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pPr algn="ctr"/>
            <a:r>
              <a:rPr lang="de-DE" dirty="0"/>
              <a:t>(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Spectras</a:t>
            </a:r>
            <a:r>
              <a:rPr lang="de-DE" dirty="0"/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CA6941-0C19-0EB8-3670-DB3979EB3B24}"/>
              </a:ext>
            </a:extLst>
          </p:cNvPr>
          <p:cNvSpPr/>
          <p:nvPr/>
        </p:nvSpPr>
        <p:spPr>
          <a:xfrm>
            <a:off x="8593527" y="2138766"/>
            <a:ext cx="2189861" cy="12700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US" altLang="en-DE" sz="18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 Algorithm</a:t>
            </a:r>
            <a:endParaRPr lang="de-D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464195-95B2-D809-A4E1-774964C96E4B}"/>
              </a:ext>
            </a:extLst>
          </p:cNvPr>
          <p:cNvSpPr/>
          <p:nvPr/>
        </p:nvSpPr>
        <p:spPr>
          <a:xfrm>
            <a:off x="4205786" y="3342026"/>
            <a:ext cx="3514383" cy="12593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Optimized</a:t>
            </a:r>
            <a:r>
              <a:rPr lang="de-DE" dirty="0"/>
              <a:t> Set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Freq</a:t>
            </a:r>
            <a:r>
              <a:rPr lang="de-DE" dirty="0"/>
              <a:t>/Amp Values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43212F-3C25-03F6-E96A-5FA878995C38}"/>
              </a:ext>
            </a:extLst>
          </p:cNvPr>
          <p:cNvSpPr/>
          <p:nvPr/>
        </p:nvSpPr>
        <p:spPr>
          <a:xfrm>
            <a:off x="3639406" y="1463316"/>
            <a:ext cx="375458" cy="4370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E13354-D54B-6170-93C6-52483CA7D5BE}"/>
              </a:ext>
            </a:extLst>
          </p:cNvPr>
          <p:cNvSpPr/>
          <p:nvPr/>
        </p:nvSpPr>
        <p:spPr>
          <a:xfrm rot="1857580">
            <a:off x="7838671" y="1953932"/>
            <a:ext cx="727738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B20F05-71B8-CB8B-C56E-307767494634}"/>
              </a:ext>
            </a:extLst>
          </p:cNvPr>
          <p:cNvSpPr/>
          <p:nvPr/>
        </p:nvSpPr>
        <p:spPr>
          <a:xfrm rot="16200000">
            <a:off x="5651646" y="2588183"/>
            <a:ext cx="622663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73800E-B527-D8E9-6B1C-C6EEF776D4D0}"/>
              </a:ext>
            </a:extLst>
          </p:cNvPr>
          <p:cNvSpPr/>
          <p:nvPr/>
        </p:nvSpPr>
        <p:spPr>
          <a:xfrm rot="8693758">
            <a:off x="7792318" y="3256064"/>
            <a:ext cx="743132" cy="43703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2C03A2C-51D4-B17D-835B-54FCCED909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049" y="4928732"/>
            <a:ext cx="10620259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Functions: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distance, Cosine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Similarity, Spectral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Convergence distance, Euclidean distance, Manhattan Distance,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divergence, Pearson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coefficient, MFCC distance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Optimization Algorithms: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Basin-hopping, Differential evolution, Dual Annealing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DDFFE-7020-8E31-B015-AB70A751B3B1}"/>
              </a:ext>
            </a:extLst>
          </p:cNvPr>
          <p:cNvSpPr txBox="1"/>
          <p:nvPr/>
        </p:nvSpPr>
        <p:spPr>
          <a:xfrm>
            <a:off x="3827135" y="281531"/>
            <a:ext cx="419372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ML Modell for Matching Spectra </a:t>
            </a:r>
          </a:p>
        </p:txBody>
      </p:sp>
    </p:spTree>
    <p:extLst>
      <p:ext uri="{BB962C8B-B14F-4D97-AF65-F5344CB8AC3E}">
        <p14:creationId xmlns:p14="http://schemas.microsoft.com/office/powerpoint/2010/main" val="380781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CD1B9D-3517-BD77-704D-E6917B9EF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89" y="1768300"/>
            <a:ext cx="3832383" cy="33213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FF4D1B-504C-431A-9960-B8F89CDC8F3A}"/>
              </a:ext>
            </a:extLst>
          </p:cNvPr>
          <p:cNvSpPr txBox="1"/>
          <p:nvPr/>
        </p:nvSpPr>
        <p:spPr>
          <a:xfrm>
            <a:off x="4790013" y="235811"/>
            <a:ext cx="261197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Objective Functions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86FF0E-288B-1084-7508-B0D6ED84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06" y="1004255"/>
            <a:ext cx="7909105" cy="48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89D200-F698-ABEA-8133-7E03F30322B9}"/>
              </a:ext>
            </a:extLst>
          </p:cNvPr>
          <p:cNvSpPr txBox="1"/>
          <p:nvPr/>
        </p:nvSpPr>
        <p:spPr>
          <a:xfrm>
            <a:off x="4014615" y="260604"/>
            <a:ext cx="41627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Optimization Algorithm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8352D-5AB2-CA4F-20E8-8C94717C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882396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90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2EE7D-25E6-5868-87EB-614A6010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8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952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58956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Setup and Evaluation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AM Synthesis: </a:t>
            </a:r>
            <a:r>
              <a:rPr lang="en-US" altLang="en-DE" sz="2000" dirty="0">
                <a:latin typeface="Arial" panose="020B0604020202020204" pitchFamily="34" charset="0"/>
              </a:rPr>
              <a:t>Implemented as OP1 + OP2 + OP3 + OP4.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FM Synthesis: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as OP4 =&gt; OP3 =&gt; OP2 =&gt; OP1.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Optimization is </a:t>
            </a:r>
            <a:r>
              <a:rPr lang="en-US" altLang="en-DE" sz="2000" b="1" dirty="0">
                <a:latin typeface="Arial" panose="020B0604020202020204" pitchFamily="34" charset="0"/>
              </a:rPr>
              <a:t>VERY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b="1" dirty="0">
                <a:latin typeface="Arial" panose="020B0604020202020204" pitchFamily="34" charset="0"/>
              </a:rPr>
              <a:t>SLOW</a:t>
            </a:r>
            <a:r>
              <a:rPr lang="en-US" altLang="en-DE" sz="2000" dirty="0">
                <a:latin typeface="Arial" panose="020B0604020202020204" pitchFamily="34" charset="0"/>
              </a:rPr>
              <a:t> (up to 30 min on 16 vCPU).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depends on the selected objective function and optimization algorithms.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General evaluation of the best-fitting objective function and optimization algorithms is difficult.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Performance varies due to randomness and variance in reference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Optimization Algorithms and Objective Functions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Differential Evolution: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optimization algorithm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strike="noStrike" dirty="0" err="1">
                <a:latin typeface="Arial" panose="020B0604020202020204" pitchFamily="34" charset="0"/>
              </a:rPr>
              <a:t>Itakura</a:t>
            </a:r>
            <a:r>
              <a:rPr lang="en-US" altLang="en-DE" sz="2000" strike="noStrike" dirty="0">
                <a:latin typeface="Arial" panose="020B0604020202020204" pitchFamily="34" charset="0"/>
              </a:rPr>
              <a:t>-Saito and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sz="2000" dirty="0" err="1">
                <a:latin typeface="Arial" panose="020B0604020202020204" pitchFamily="34" charset="0"/>
              </a:rPr>
              <a:t>-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en-US" altLang="en-DE" sz="2000" strike="noStrike" dirty="0">
                <a:latin typeface="Arial" panose="020B0604020202020204" pitchFamily="34" charset="0"/>
              </a:rPr>
              <a:t>most stable and best-performing 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 functions for AM.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Cosine Similarity and MFCC Distance best performing for FM.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strike="noStrike" dirty="0">
                <a:latin typeface="Arial" panose="020B0604020202020204" pitchFamily="34" charset="0"/>
              </a:rPr>
              <a:t>Basin-Hopping: </a:t>
            </a:r>
            <a:r>
              <a:rPr lang="en-US" altLang="en-DE" sz="2000" strike="noStrike" dirty="0">
                <a:latin typeface="Arial" panose="020B0604020202020204" pitchFamily="34" charset="0"/>
              </a:rPr>
              <a:t>Poor performance but retained for artistic purposes</a:t>
            </a:r>
          </a:p>
        </p:txBody>
      </p:sp>
    </p:spTree>
    <p:extLst>
      <p:ext uri="{BB962C8B-B14F-4D97-AF65-F5344CB8AC3E}">
        <p14:creationId xmlns:p14="http://schemas.microsoft.com/office/powerpoint/2010/main" val="421310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1270000" ty="-127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ptimized_output_de_isd">
            <a:hlinkClick r:id="" action="ppaction://media"/>
            <a:extLst>
              <a:ext uri="{FF2B5EF4-FFF2-40B4-BE49-F238E27FC236}">
                <a16:creationId xmlns:a16="http://schemas.microsoft.com/office/drawing/2014/main" id="{3A55DAF3-4A0D-FD31-02F7-724D7947E9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1484855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1C578-3CDB-4501-D486-D0F830495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40" y="139918"/>
            <a:ext cx="5940213" cy="324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4E335-23AB-9A67-42F4-92F7E10B3A03}"/>
              </a:ext>
            </a:extLst>
          </p:cNvPr>
          <p:cNvSpPr txBox="1"/>
          <p:nvPr/>
        </p:nvSpPr>
        <p:spPr>
          <a:xfrm>
            <a:off x="7881769" y="1455595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Itakura</a:t>
            </a:r>
            <a:r>
              <a:rPr lang="de-DE" dirty="0"/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802C8-6794-3687-C4E0-3BD8585C1B87}"/>
              </a:ext>
            </a:extLst>
          </p:cNvPr>
          <p:cNvSpPr txBox="1"/>
          <p:nvPr/>
        </p:nvSpPr>
        <p:spPr>
          <a:xfrm>
            <a:off x="7881768" y="4523412"/>
            <a:ext cx="3558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0" name="optimized_output_de_cs">
            <a:hlinkClick r:id="" action="ppaction://media"/>
            <a:extLst>
              <a:ext uri="{FF2B5EF4-FFF2-40B4-BE49-F238E27FC236}">
                <a16:creationId xmlns:a16="http://schemas.microsoft.com/office/drawing/2014/main" id="{038DB539-B208-37CC-F7B1-E0EBBC481DD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4061" y="4560143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94531-A52F-36BA-05F2-7457904B6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39" y="3466216"/>
            <a:ext cx="5940213" cy="32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635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B41D5C-5C2B-11DA-6E7E-E92ABCCE4657}"/>
              </a:ext>
            </a:extLst>
          </p:cNvPr>
          <p:cNvSpPr txBox="1"/>
          <p:nvPr/>
        </p:nvSpPr>
        <p:spPr>
          <a:xfrm>
            <a:off x="7890734" y="1416252"/>
            <a:ext cx="34693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2" name="optimized_output_de_sde">
            <a:hlinkClick r:id="" action="ppaction://media"/>
            <a:extLst>
              <a:ext uri="{FF2B5EF4-FFF2-40B4-BE49-F238E27FC236}">
                <a16:creationId xmlns:a16="http://schemas.microsoft.com/office/drawing/2014/main" id="{8DEBB95A-2768-78FD-9949-F85038714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1466891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FCC0F-C039-A929-1DF2-75E7BEB04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59" y="117614"/>
            <a:ext cx="5935743" cy="3243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E37E49-877B-55B0-70C2-D244AB1C3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58" y="3496779"/>
            <a:ext cx="5935743" cy="3243608"/>
          </a:xfrm>
          <a:prstGeom prst="rect">
            <a:avLst/>
          </a:prstGeom>
        </p:spPr>
      </p:pic>
      <p:pic>
        <p:nvPicPr>
          <p:cNvPr id="17" name="optimized_output_de_ed">
            <a:hlinkClick r:id="" action="ppaction://media"/>
            <a:extLst>
              <a:ext uri="{FF2B5EF4-FFF2-40B4-BE49-F238E27FC236}">
                <a16:creationId xmlns:a16="http://schemas.microsoft.com/office/drawing/2014/main" id="{DFEA675E-F338-70BB-C8E0-EB6B25B236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43718" y="4566355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F2BABA-22DD-2539-1297-BE35B57D7235}"/>
              </a:ext>
            </a:extLst>
          </p:cNvPr>
          <p:cNvSpPr txBox="1"/>
          <p:nvPr/>
        </p:nvSpPr>
        <p:spPr>
          <a:xfrm>
            <a:off x="7890735" y="4547989"/>
            <a:ext cx="34693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</p:spTree>
    <p:extLst>
      <p:ext uri="{BB962C8B-B14F-4D97-AF65-F5344CB8AC3E}">
        <p14:creationId xmlns:p14="http://schemas.microsoft.com/office/powerpoint/2010/main" val="273595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5969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79976" y="1442518"/>
            <a:ext cx="28733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8EF91-2ED3-FFB5-D07E-DD9B0B3386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73" y="119072"/>
            <a:ext cx="5924970" cy="3237721"/>
          </a:xfrm>
          <a:prstGeom prst="rect">
            <a:avLst/>
          </a:prstGeom>
        </p:spPr>
      </p:pic>
      <p:pic>
        <p:nvPicPr>
          <p:cNvPr id="7" name="optimized_output_de_md">
            <a:hlinkClick r:id="" action="ppaction://media"/>
            <a:extLst>
              <a:ext uri="{FF2B5EF4-FFF2-40B4-BE49-F238E27FC236}">
                <a16:creationId xmlns:a16="http://schemas.microsoft.com/office/drawing/2014/main" id="{6C661E87-AC30-CBBC-B236-416EB9A65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1476164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79977" y="4510150"/>
            <a:ext cx="28733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EA827-1622-BC43-F45D-075A459E2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4" y="3492299"/>
            <a:ext cx="5924970" cy="3237721"/>
          </a:xfrm>
          <a:prstGeom prst="rect">
            <a:avLst/>
          </a:prstGeom>
        </p:spPr>
      </p:pic>
      <p:pic>
        <p:nvPicPr>
          <p:cNvPr id="14" name="optimized_output_de_kld">
            <a:hlinkClick r:id="" action="ppaction://media"/>
            <a:extLst>
              <a:ext uri="{FF2B5EF4-FFF2-40B4-BE49-F238E27FC236}">
                <a16:creationId xmlns:a16="http://schemas.microsoft.com/office/drawing/2014/main" id="{93D1F01E-AEB4-BD81-CA4C-91278482B4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7644" y="4570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dirty="0"/>
              <a:t>Historical and theoretical background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"Exploration of Timbre by Analysis and Synthesis"?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theoretical concept developed by Jean Claude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Risset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1960s.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Originated from his work at Bell Labs with Max Matthews.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Concept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human sonic perception to evaluate the timbral quality of resynthesis.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Achieves a deeper understanding by comparing: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sound.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analytic model.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synthesized version according to the model.</a:t>
            </a: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to define the limits of what can be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E" altLang="en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modeled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synthesized.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E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Reveals intricate details of the original sound through this comparative approach.</a:t>
            </a:r>
          </a:p>
        </p:txBody>
      </p:sp>
    </p:spTree>
    <p:extLst>
      <p:ext uri="{BB962C8B-B14F-4D97-AF65-F5344CB8AC3E}">
        <p14:creationId xmlns:p14="http://schemas.microsoft.com/office/powerpoint/2010/main" val="288750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" ty="-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3" y="1270416"/>
            <a:ext cx="2879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9C079-835D-C4CF-4670-20289999C9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10469"/>
            <a:ext cx="5935042" cy="3243225"/>
          </a:xfrm>
          <a:prstGeom prst="rect">
            <a:avLst/>
          </a:prstGeom>
        </p:spPr>
      </p:pic>
      <p:pic>
        <p:nvPicPr>
          <p:cNvPr id="5" name="optimized_output_de_pcc">
            <a:hlinkClick r:id="" action="ppaction://media"/>
            <a:extLst>
              <a:ext uri="{FF2B5EF4-FFF2-40B4-BE49-F238E27FC236}">
                <a16:creationId xmlns:a16="http://schemas.microsoft.com/office/drawing/2014/main" id="{AC2EB36B-6F7F-56FB-5F19-1F4FD8B8B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313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004EA-8236-FBEE-A2B3-1CBC653AA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2" y="3494596"/>
            <a:ext cx="5935042" cy="3243226"/>
          </a:xfrm>
          <a:prstGeom prst="rect">
            <a:avLst/>
          </a:prstGeom>
        </p:spPr>
      </p:pic>
      <p:pic>
        <p:nvPicPr>
          <p:cNvPr id="11" name="optimized_output_de_mfcc">
            <a:hlinkClick r:id="" action="ppaction://media"/>
            <a:extLst>
              <a:ext uri="{FF2B5EF4-FFF2-40B4-BE49-F238E27FC236}">
                <a16:creationId xmlns:a16="http://schemas.microsoft.com/office/drawing/2014/main" id="{D7E81E35-814C-C5D0-E7DD-89561A1709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90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762000" ty="-273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784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Dual </a:t>
            </a:r>
            <a:r>
              <a:rPr lang="de-DE" dirty="0" err="1"/>
              <a:t>Annealing</a:t>
            </a:r>
            <a:r>
              <a:rPr lang="de-DE" dirty="0"/>
              <a:t> (AM)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78443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Basin</a:t>
            </a:r>
            <a:r>
              <a:rPr lang="de-DE" dirty="0"/>
              <a:t>-hopping (AM)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9AFAE-AA1C-2ACB-20CD-94DAB9F7F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2" y="109420"/>
            <a:ext cx="5935044" cy="3243226"/>
          </a:xfrm>
          <a:prstGeom prst="rect">
            <a:avLst/>
          </a:prstGeom>
        </p:spPr>
      </p:pic>
      <p:pic>
        <p:nvPicPr>
          <p:cNvPr id="7" name="optimized_output_da_is">
            <a:hlinkClick r:id="" action="ppaction://media"/>
            <a:extLst>
              <a:ext uri="{FF2B5EF4-FFF2-40B4-BE49-F238E27FC236}">
                <a16:creationId xmlns:a16="http://schemas.microsoft.com/office/drawing/2014/main" id="{86DA5020-6275-C551-F32D-7299D67F3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69265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64A5A9-3A61-35E5-6955-DB2892FC7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3" y="3500118"/>
            <a:ext cx="5935044" cy="3243226"/>
          </a:xfrm>
          <a:prstGeom prst="rect">
            <a:avLst/>
          </a:prstGeom>
        </p:spPr>
      </p:pic>
      <p:pic>
        <p:nvPicPr>
          <p:cNvPr id="13" name="optimized_output_bas_is">
            <a:hlinkClick r:id="" action="ppaction://media"/>
            <a:extLst>
              <a:ext uri="{FF2B5EF4-FFF2-40B4-BE49-F238E27FC236}">
                <a16:creationId xmlns:a16="http://schemas.microsoft.com/office/drawing/2014/main" id="{B2AD9907-ACA4-9A45-E427-1D10B35C14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627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30" y="1450899"/>
            <a:ext cx="29708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33" y="4569023"/>
            <a:ext cx="29708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B9AA3-F66C-384E-B055-81FCD587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14656"/>
            <a:ext cx="5933689" cy="3242486"/>
          </a:xfrm>
          <a:prstGeom prst="rect">
            <a:avLst/>
          </a:prstGeom>
        </p:spPr>
      </p:pic>
      <p:pic>
        <p:nvPicPr>
          <p:cNvPr id="5" name="optimized_output_fm_is">
            <a:hlinkClick r:id="" action="ppaction://media"/>
            <a:extLst>
              <a:ext uri="{FF2B5EF4-FFF2-40B4-BE49-F238E27FC236}">
                <a16:creationId xmlns:a16="http://schemas.microsoft.com/office/drawing/2014/main" id="{6AEDF29B-6A4F-E2F5-EF18-726F76FD7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1470604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03D6D-65E3-A44A-E14E-0660F1B7A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1" y="3500857"/>
            <a:ext cx="5933692" cy="3242487"/>
          </a:xfrm>
          <a:prstGeom prst="rect">
            <a:avLst/>
          </a:prstGeom>
        </p:spPr>
      </p:pic>
      <p:pic>
        <p:nvPicPr>
          <p:cNvPr id="11" name="optimized_output_fm_cs">
            <a:hlinkClick r:id="" action="ppaction://media"/>
            <a:extLst>
              <a:ext uri="{FF2B5EF4-FFF2-40B4-BE49-F238E27FC236}">
                <a16:creationId xmlns:a16="http://schemas.microsoft.com/office/drawing/2014/main" id="{F6D9BE9A-F2A1-9667-9465-2E0A4496C6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3" y="4549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3810000" ty="19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6" y="1279899"/>
            <a:ext cx="287940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Spectral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793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Euclidean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6AFC2-3A8F-136A-698F-D2FA217F7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7" y="120322"/>
            <a:ext cx="5933686" cy="3242484"/>
          </a:xfrm>
          <a:prstGeom prst="rect">
            <a:avLst/>
          </a:prstGeom>
        </p:spPr>
      </p:pic>
      <p:pic>
        <p:nvPicPr>
          <p:cNvPr id="7" name="optimized_output_fm_sc">
            <a:hlinkClick r:id="" action="ppaction://media"/>
            <a:extLst>
              <a:ext uri="{FF2B5EF4-FFF2-40B4-BE49-F238E27FC236}">
                <a16:creationId xmlns:a16="http://schemas.microsoft.com/office/drawing/2014/main" id="{0ACD6D2C-C52A-7149-62D8-6E2E2DE18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147334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04D67-84BA-209B-FA9A-699EAF985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5"/>
            <a:ext cx="5933688" cy="3242485"/>
          </a:xfrm>
          <a:prstGeom prst="rect">
            <a:avLst/>
          </a:prstGeom>
        </p:spPr>
      </p:pic>
      <p:pic>
        <p:nvPicPr>
          <p:cNvPr id="13" name="optimized_output_fm_ed">
            <a:hlinkClick r:id="" action="ppaction://media"/>
            <a:extLst>
              <a:ext uri="{FF2B5EF4-FFF2-40B4-BE49-F238E27FC236}">
                <a16:creationId xmlns:a16="http://schemas.microsoft.com/office/drawing/2014/main" id="{8AF0D93A-D5C8-2E50-DFA8-7D85D4F501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11" y="45556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-38100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Manhattan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</a:t>
            </a:r>
            <a:r>
              <a:rPr lang="en-US" altLang="en-DE" dirty="0" err="1">
                <a:latin typeface="Arial" panose="020B0604020202020204" pitchFamily="34" charset="0"/>
              </a:rPr>
              <a:t>-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Divergence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7AFAB-0C17-957F-76BD-A6476A1FB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20"/>
            <a:ext cx="5933688" cy="3242485"/>
          </a:xfrm>
          <a:prstGeom prst="rect">
            <a:avLst/>
          </a:prstGeom>
        </p:spPr>
      </p:pic>
      <p:pic>
        <p:nvPicPr>
          <p:cNvPr id="5" name="optimized_output_fm_md">
            <a:hlinkClick r:id="" action="ppaction://media"/>
            <a:extLst>
              <a:ext uri="{FF2B5EF4-FFF2-40B4-BE49-F238E27FC236}">
                <a16:creationId xmlns:a16="http://schemas.microsoft.com/office/drawing/2014/main" id="{501C3BB3-8986-C6C8-AAE5-4E6C86BF5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73338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D4DE5-76EC-9799-7553-98AC9ACC8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6"/>
            <a:ext cx="5933688" cy="3242485"/>
          </a:xfrm>
          <a:prstGeom prst="rect">
            <a:avLst/>
          </a:prstGeom>
        </p:spPr>
      </p:pic>
      <p:pic>
        <p:nvPicPr>
          <p:cNvPr id="11" name="optimized_output_fm_kld">
            <a:hlinkClick r:id="" action="ppaction://media"/>
            <a:extLst>
              <a:ext uri="{FF2B5EF4-FFF2-40B4-BE49-F238E27FC236}">
                <a16:creationId xmlns:a16="http://schemas.microsoft.com/office/drawing/2014/main" id="{AD8F98DB-3850-33B9-95F6-5B9DF9E9A0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61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0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5000"/>
            <a:lum/>
          </a:blip>
          <a:srcRect/>
          <a:tile tx="254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A21D0-95D6-9B42-8D69-D96B866497EF}"/>
              </a:ext>
            </a:extLst>
          </p:cNvPr>
          <p:cNvSpPr txBox="1"/>
          <p:nvPr/>
        </p:nvSpPr>
        <p:spPr>
          <a:xfrm>
            <a:off x="7892225" y="1279899"/>
            <a:ext cx="28336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Pearson Correlation Coefficient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EB6F5-9A0F-5D91-1489-6A6AF32F1F44}"/>
              </a:ext>
            </a:extLst>
          </p:cNvPr>
          <p:cNvSpPr txBox="1"/>
          <p:nvPr/>
        </p:nvSpPr>
        <p:spPr>
          <a:xfrm>
            <a:off x="7892229" y="4555526"/>
            <a:ext cx="2833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MFCC</a:t>
            </a:r>
            <a:r>
              <a:rPr lang="en-US" altLang="en-DE" dirty="0"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Distance </a:t>
            </a:r>
            <a:r>
              <a:rPr lang="de-DE" dirty="0" err="1"/>
              <a:t>with</a:t>
            </a:r>
            <a:r>
              <a:rPr lang="de-DE" dirty="0"/>
              <a:t> Differential Evolution (FM)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3AA09-23BD-CAE9-9C24-09A406F14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05" y="120319"/>
            <a:ext cx="5933688" cy="3242485"/>
          </a:xfrm>
          <a:prstGeom prst="rect">
            <a:avLst/>
          </a:prstGeom>
        </p:spPr>
      </p:pic>
      <p:pic>
        <p:nvPicPr>
          <p:cNvPr id="7" name="optimized_output_fm_pcc">
            <a:hlinkClick r:id="" action="ppaction://media"/>
            <a:extLst>
              <a:ext uri="{FF2B5EF4-FFF2-40B4-BE49-F238E27FC236}">
                <a16:creationId xmlns:a16="http://schemas.microsoft.com/office/drawing/2014/main" id="{063B2C78-0E8D-C8CD-F634-C7ADD7B23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1436761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F2EB4-3805-D9B1-23C3-29FB9E71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05" y="3495197"/>
            <a:ext cx="5933690" cy="3242486"/>
          </a:xfrm>
          <a:prstGeom prst="rect">
            <a:avLst/>
          </a:prstGeom>
        </p:spPr>
      </p:pic>
      <p:pic>
        <p:nvPicPr>
          <p:cNvPr id="13" name="optimized_output_fm_mfcc">
            <a:hlinkClick r:id="" action="ppaction://media"/>
            <a:extLst>
              <a:ext uri="{FF2B5EF4-FFF2-40B4-BE49-F238E27FC236}">
                <a16:creationId xmlns:a16="http://schemas.microsoft.com/office/drawing/2014/main" id="{321F6CA2-E3AC-0903-7EE3-81CC324DA8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3909" y="45738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5000"/>
            <a:lum/>
          </a:blip>
          <a:srcRect/>
          <a:tile tx="1016000" ty="508000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ello_arco_d_sul_c_01">
            <a:hlinkClick r:id="" action="ppaction://media"/>
            <a:extLst>
              <a:ext uri="{FF2B5EF4-FFF2-40B4-BE49-F238E27FC236}">
                <a16:creationId xmlns:a16="http://schemas.microsoft.com/office/drawing/2014/main" id="{0EA616A4-8FB7-A735-021A-95DE15228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1746758"/>
            <a:ext cx="609600" cy="609600"/>
          </a:xfrm>
          <a:prstGeom prst="rect">
            <a:avLst/>
          </a:prstGeom>
        </p:spPr>
      </p:pic>
      <p:pic>
        <p:nvPicPr>
          <p:cNvPr id="3" name="generated_wave_file_44.1kHz_24bit_23_36_26">
            <a:hlinkClick r:id="" action="ppaction://media"/>
            <a:extLst>
              <a:ext uri="{FF2B5EF4-FFF2-40B4-BE49-F238E27FC236}">
                <a16:creationId xmlns:a16="http://schemas.microsoft.com/office/drawing/2014/main" id="{FDF99C08-A4E9-B338-A6F7-D15D15A846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2917381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A1DCA5-100E-3576-8509-288CBEF1C6FC}"/>
              </a:ext>
            </a:extLst>
          </p:cNvPr>
          <p:cNvSpPr txBox="1"/>
          <p:nvPr/>
        </p:nvSpPr>
        <p:spPr>
          <a:xfrm>
            <a:off x="3557973" y="1866892"/>
            <a:ext cx="16266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 Audio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D0441-2275-0B73-A4E4-62FA52FEC0C9}"/>
              </a:ext>
            </a:extLst>
          </p:cNvPr>
          <p:cNvSpPr txBox="1"/>
          <p:nvPr/>
        </p:nvSpPr>
        <p:spPr>
          <a:xfrm>
            <a:off x="3557973" y="3037515"/>
            <a:ext cx="19832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Cut (DFT Frame)</a:t>
            </a:r>
            <a:endParaRPr lang="de-DE" dirty="0"/>
          </a:p>
        </p:txBody>
      </p:sp>
      <p:pic>
        <p:nvPicPr>
          <p:cNvPr id="10" name="generated_wave_file_44.1kHz_24bit_23_25_52">
            <a:hlinkClick r:id="" action="ppaction://media"/>
            <a:extLst>
              <a:ext uri="{FF2B5EF4-FFF2-40B4-BE49-F238E27FC236}">
                <a16:creationId xmlns:a16="http://schemas.microsoft.com/office/drawing/2014/main" id="{0DB801C4-BCFB-AEB5-E459-4C5C292524F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643886" y="4088004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C0041-B559-6BD5-2401-B3664E1D6C8F}"/>
              </a:ext>
            </a:extLst>
          </p:cNvPr>
          <p:cNvSpPr txBox="1"/>
          <p:nvPr/>
        </p:nvSpPr>
        <p:spPr>
          <a:xfrm>
            <a:off x="3498536" y="4069638"/>
            <a:ext cx="22576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Origianal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Audiospylt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Resynthesis</a:t>
            </a:r>
            <a:endParaRPr lang="de-DE" dirty="0"/>
          </a:p>
        </p:txBody>
      </p:sp>
      <p:pic>
        <p:nvPicPr>
          <p:cNvPr id="14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B5542BE-8A3A-62A5-BE6B-1B86D04130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1746758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D0C8DF-A927-6B9B-F552-4777AC00E8D6}"/>
              </a:ext>
            </a:extLst>
          </p:cNvPr>
          <p:cNvSpPr txBox="1"/>
          <p:nvPr/>
        </p:nvSpPr>
        <p:spPr>
          <a:xfrm>
            <a:off x="7981920" y="1589893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(Cosine Similarity)</a:t>
            </a:r>
            <a:endParaRPr lang="de-DE" dirty="0"/>
          </a:p>
        </p:txBody>
      </p:sp>
      <p:pic>
        <p:nvPicPr>
          <p:cNvPr id="16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7B1FABB0-83AB-9FA6-4178-6E6629DA28B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2917381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F0A082-8691-0A73-6351-C786F30FC03B}"/>
              </a:ext>
            </a:extLst>
          </p:cNvPr>
          <p:cNvSpPr txBox="1"/>
          <p:nvPr/>
        </p:nvSpPr>
        <p:spPr>
          <a:xfrm>
            <a:off x="7974778" y="2760516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FM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Kullback-Leibler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89F7D-6703-0CEB-61AC-DEC1470B1878}"/>
              </a:ext>
            </a:extLst>
          </p:cNvPr>
          <p:cNvSpPr txBox="1"/>
          <p:nvPr/>
        </p:nvSpPr>
        <p:spPr>
          <a:xfrm>
            <a:off x="4579702" y="429941"/>
            <a:ext cx="30325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</a:rPr>
              <a:t>Recorded Cello Sample</a:t>
            </a:r>
            <a:endParaRPr lang="de-DE" sz="2000" b="1" dirty="0"/>
          </a:p>
        </p:txBody>
      </p:sp>
      <p:pic>
        <p:nvPicPr>
          <p:cNvPr id="19" name="optimized_output_cellotest">
            <a:hlinkClick r:id="" action="ppaction://media"/>
            <a:extLst>
              <a:ext uri="{FF2B5EF4-FFF2-40B4-BE49-F238E27FC236}">
                <a16:creationId xmlns:a16="http://schemas.microsoft.com/office/drawing/2014/main" id="{41CB1166-34A9-7A1A-43E4-BC7ADA69287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120128" y="4069638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636206-F33D-54C5-A787-5B69ED9BE624}"/>
              </a:ext>
            </a:extLst>
          </p:cNvPr>
          <p:cNvSpPr txBox="1"/>
          <p:nvPr/>
        </p:nvSpPr>
        <p:spPr>
          <a:xfrm>
            <a:off x="7974778" y="3939502"/>
            <a:ext cx="213874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Operator AM Resynthesis (</a:t>
            </a:r>
            <a:r>
              <a:rPr kumimoji="0" lang="en-US" altLang="en-DE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Itakura</a:t>
            </a:r>
            <a:r>
              <a:rPr kumimoji="0" lang="en-US" altLang="en-DE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-Saito)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81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20621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to Implement the Calculated Values into DAW/Plugins?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 in Ableton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Ableton's Operator synth consists of 4 operators.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Replicating Sound in "Fixed" Mode =&gt; Use the frequency/amplitude table directly.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Using MIDI as Input =&gt; Remap the frequency/amplitude table using "Coarse" and "Fine" settings 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another optimization problem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No dedicated approach needed due to the simple search method.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Low resolution of "Fine" settings introduces quantization in the frequency table.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Works well for AM synthesis, but (was) problematic for FM because of undocumented Index scaling =&gt; thankfully somebody on reddit made a comparison between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</a:t>
            </a:r>
            <a:r>
              <a:rPr lang="en-US" altLang="en-DE" sz="2000" dirty="0" err="1">
                <a:latin typeface="Arial" panose="020B0604020202020204" pitchFamily="34" charset="0"/>
              </a:rPr>
              <a:t>Arturia</a:t>
            </a:r>
            <a:r>
              <a:rPr lang="en-US" altLang="en-DE" sz="2000" dirty="0">
                <a:latin typeface="Arial" panose="020B0604020202020204" pitchFamily="34" charset="0"/>
              </a:rPr>
              <a:t> DX7V and Operator that lists exact index values as multiplier.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Creating a Preset from calculated values =&gt; ChatGPT is here to help!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87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tile tx="889000" ty="-1416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85CFE6-A071-4A02-4DCD-3D4AB207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819" y="1753172"/>
            <a:ext cx="2876951" cy="1467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6DCA7-A68E-42B1-62FB-400A06A30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29" y="358612"/>
            <a:ext cx="7492003" cy="4094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64D9DE-AC7F-3E48-2DBD-0E2D2417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29" y="4705623"/>
            <a:ext cx="10507541" cy="1551706"/>
          </a:xfrm>
          <a:prstGeom prst="rect">
            <a:avLst/>
          </a:prstGeom>
        </p:spPr>
      </p:pic>
      <p:pic>
        <p:nvPicPr>
          <p:cNvPr id="17" name="optimized_output_fm_cellotest">
            <a:hlinkClick r:id="" action="ppaction://media"/>
            <a:extLst>
              <a:ext uri="{FF2B5EF4-FFF2-40B4-BE49-F238E27FC236}">
                <a16:creationId xmlns:a16="http://schemas.microsoft.com/office/drawing/2014/main" id="{9550EDF2-34C8-BA2A-4E79-E4ABB6217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06494" y="34031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-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33E65-D043-9AB6-9FEE-894036B76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58956"/>
            <a:ext cx="10515600" cy="5940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 Files with ChatGPT-4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Able to handle complex files, such as Operator presets, which consist of approximately 3300 lines in a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gzip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compressed XML file.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identifies crucial tags for Operator manipulation such as Coarse, Fine, Volume, and Waveform settings.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Despite Ableton/Operator being closed-source with no available documentation, ChatGPT accurately locates necessary tags.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initial guesses may be incorrect, but reasoning with the model can guide it correctly.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Analyzing presets works flawlessly for well-documented open-source plugins like </a:t>
            </a:r>
            <a:r>
              <a:rPr kumimoji="0" lang="en-US" altLang="en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Dexed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Surge, as well as several well-known hardware synthesizers like the Yamaha DX7—likely because their openly available documentation was directly used during the training of the model.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use of ChatGPT can significantly shorten the time for analysis of preset structure and adaptation of plugins.</a:t>
            </a:r>
          </a:p>
        </p:txBody>
      </p:sp>
    </p:spTree>
    <p:extLst>
      <p:ext uri="{BB962C8B-B14F-4D97-AF65-F5344CB8AC3E}">
        <p14:creationId xmlns:p14="http://schemas.microsoft.com/office/powerpoint/2010/main" val="421256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58B498-B920-6C4F-78BE-7A67EE6E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66" y="531745"/>
            <a:ext cx="9524467" cy="5113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63FFAD-00E5-64A8-5EC0-6601D772344B}"/>
              </a:ext>
            </a:extLst>
          </p:cNvPr>
          <p:cNvSpPr txBox="1"/>
          <p:nvPr/>
        </p:nvSpPr>
        <p:spPr>
          <a:xfrm>
            <a:off x="1727263" y="5842170"/>
            <a:ext cx="87374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baseline="0" dirty="0"/>
              <a:t>Conceptual framework of the analysis-synthesis process </a:t>
            </a:r>
            <a:r>
              <a:rPr lang="de-DE" dirty="0" err="1"/>
              <a:t>by</a:t>
            </a:r>
            <a:r>
              <a:rPr lang="de-DE" dirty="0"/>
              <a:t> Risset &amp; Wessel (1999).</a:t>
            </a:r>
          </a:p>
        </p:txBody>
      </p:sp>
    </p:spTree>
    <p:extLst>
      <p:ext uri="{BB962C8B-B14F-4D97-AF65-F5344CB8AC3E}">
        <p14:creationId xmlns:p14="http://schemas.microsoft.com/office/powerpoint/2010/main" val="112856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1270000" ty="-116205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1180"/>
            <a:ext cx="10515600" cy="6555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 Products and Approaches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</a:rPr>
              <a:t>Commercial: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Sonic Charge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Synplant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with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Genopatch</a:t>
            </a: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Micro Music with Vital synthesizer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Open Source: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 err="1">
                <a:latin typeface="Arial" panose="020B0604020202020204" pitchFamily="34" charset="0"/>
              </a:rPr>
              <a:t>Spiegelib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3"/>
              </a:rPr>
              <a:t>https://github.com/spiegelib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preset-gen-</a:t>
            </a:r>
            <a:r>
              <a:rPr lang="en-US" altLang="en-DE" sz="2000" b="1" dirty="0" err="1">
                <a:latin typeface="Arial" panose="020B0604020202020204" pitchFamily="34" charset="0"/>
              </a:rPr>
              <a:t>vae</a:t>
            </a:r>
            <a:r>
              <a:rPr lang="en-US" altLang="en-DE" sz="2000" b="1" dirty="0">
                <a:latin typeface="Arial" panose="020B0604020202020204" pitchFamily="34" charset="0"/>
              </a:rPr>
              <a:t>: </a:t>
            </a:r>
            <a:r>
              <a:rPr lang="en-US" altLang="en-DE" sz="2000" dirty="0">
                <a:latin typeface="Arial" panose="020B0604020202020204" pitchFamily="34" charset="0"/>
                <a:hlinkClick r:id="rId4"/>
              </a:rPr>
              <a:t>https://github.com/gwendal-lv/preset-gen-vae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DDX7: </a:t>
            </a:r>
            <a:r>
              <a:rPr lang="en-US" altLang="en-DE" sz="2000" dirty="0">
                <a:latin typeface="Arial" panose="020B0604020202020204" pitchFamily="34" charset="0"/>
                <a:hlinkClick r:id="rId5"/>
              </a:rPr>
              <a:t>https://github.com/fcaspe/ddx7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b="1" dirty="0">
                <a:latin typeface="Arial" panose="020B0604020202020204" pitchFamily="34" charset="0"/>
              </a:rPr>
              <a:t>IRCAM RAVE: </a:t>
            </a:r>
            <a:r>
              <a:rPr lang="en-US" altLang="en-DE" sz="2000" dirty="0">
                <a:latin typeface="Arial" panose="020B0604020202020204" pitchFamily="34" charset="0"/>
                <a:hlinkClick r:id="rId6"/>
              </a:rPr>
              <a:t>https://github.com/fcaspe/RAVE</a:t>
            </a: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b="1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To Dos: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More waveforms, general wave-table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Advanced FM implementation =&gt; Full </a:t>
            </a:r>
            <a:r>
              <a:rPr lang="en-US" altLang="en-DE" sz="2000" dirty="0" err="1">
                <a:latin typeface="Arial" panose="020B0604020202020204" pitchFamily="34" charset="0"/>
              </a:rPr>
              <a:t>Dexed</a:t>
            </a:r>
            <a:r>
              <a:rPr lang="en-US" altLang="en-DE" sz="2000" dirty="0">
                <a:latin typeface="Arial" panose="020B0604020202020204" pitchFamily="34" charset="0"/>
              </a:rPr>
              <a:t>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Full Surge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GUI and usability improvements (current implementation requires at least basic Python understanding)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Multi-frame FFT support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Integration of dx7pytorch for CUDA-based calculations (should be MUCH faster compared to current version)</a:t>
            </a:r>
          </a:p>
        </p:txBody>
      </p:sp>
    </p:spTree>
    <p:extLst>
      <p:ext uri="{BB962C8B-B14F-4D97-AF65-F5344CB8AC3E}">
        <p14:creationId xmlns:p14="http://schemas.microsoft.com/office/powerpoint/2010/main" val="1712576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34740" y="3429000"/>
            <a:ext cx="4922520" cy="1631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YOU!!!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3"/>
              </a:rPr>
              <a:t>egor.polyakov@hmt-leipzig.de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DE" sz="2000" b="1" dirty="0">
                <a:latin typeface="Arial" panose="020B0604020202020204" pitchFamily="34" charset="0"/>
                <a:hlinkClick r:id="rId4"/>
              </a:rPr>
              <a:t>https://github.com/klirr2007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AF33E-AAAF-D99A-AE13-B4D79AD29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595" y="1055470"/>
            <a:ext cx="2206810" cy="22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5000"/>
            <a:lum/>
          </a:blip>
          <a:srcRect/>
          <a:stretch>
            <a:fillRect t="-19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419895"/>
            <a:ext cx="10515600" cy="50167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Conceptual Differences from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modern workflows, the original concept did not support real-time processing.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Conducted via time-variant harmonic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FFT algorithm by Cooley and Tukey, published in 1965, was not implemented until much later.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Utilized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(Additive) Synthesis was performed using the Music IV software run on the Bell Labs IBM 7094.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deep understanding of the entire analysis/synthesis process was necessary for optimal workflow.</a:t>
            </a:r>
          </a:p>
        </p:txBody>
      </p:sp>
      <p:pic>
        <p:nvPicPr>
          <p:cNvPr id="12" name="mutations">
            <a:hlinkClick r:id="" action="ppaction://media"/>
            <a:extLst>
              <a:ext uri="{FF2B5EF4-FFF2-40B4-BE49-F238E27FC236}">
                <a16:creationId xmlns:a16="http://schemas.microsoft.com/office/drawing/2014/main" id="{0E547655-98EB-752B-0432-05D9D6280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6250" y="5643398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FB7C58-8290-8DFE-357F-5BC318659F35}"/>
              </a:ext>
            </a:extLst>
          </p:cNvPr>
          <p:cNvSpPr txBox="1"/>
          <p:nvPr/>
        </p:nvSpPr>
        <p:spPr>
          <a:xfrm>
            <a:off x="4631496" y="5763532"/>
            <a:ext cx="29290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Rissset</a:t>
            </a:r>
            <a:r>
              <a:rPr lang="de-DE" dirty="0"/>
              <a:t> – </a:t>
            </a:r>
            <a:r>
              <a:rPr lang="de-DE" dirty="0" err="1"/>
              <a:t>Mutations</a:t>
            </a:r>
            <a:r>
              <a:rPr lang="de-DE" dirty="0"/>
              <a:t> (1969)</a:t>
            </a:r>
          </a:p>
        </p:txBody>
      </p:sp>
    </p:spTree>
    <p:extLst>
      <p:ext uri="{BB962C8B-B14F-4D97-AF65-F5344CB8AC3E}">
        <p14:creationId xmlns:p14="http://schemas.microsoft.com/office/powerpoint/2010/main" val="29316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6000" t="-38000" r="-2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FEA57-C570-667F-C4A6-403C738F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690" y="190928"/>
            <a:ext cx="6664618" cy="5013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EEE42-F347-F7DE-8CE8-417557DB2A56}"/>
              </a:ext>
            </a:extLst>
          </p:cNvPr>
          <p:cNvSpPr txBox="1"/>
          <p:nvPr/>
        </p:nvSpPr>
        <p:spPr>
          <a:xfrm>
            <a:off x="3130556" y="5363062"/>
            <a:ext cx="59308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Line-segment functions that approximate the evolution in time of 13 harmonics of a D4 trumpet tone lasting 0.2 sec (</a:t>
            </a:r>
            <a:r>
              <a:rPr lang="en-US" dirty="0" err="1"/>
              <a:t>Risset</a:t>
            </a:r>
            <a:r>
              <a:rPr lang="en-US" dirty="0"/>
              <a:t> &amp; Matthews 1969).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17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8000" r="-1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E48E-6E10-2935-3B02-D05B3B1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37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 by Analysis and Synthesis</a:t>
            </a:r>
            <a:r>
              <a:rPr kumimoji="0" lang="en-US" altLang="en-D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en-US" altLang="en-DE" sz="3600" b="1" dirty="0">
                <a:latin typeface="Arial" panose="020B0604020202020204" pitchFamily="34" charset="0"/>
              </a:rPr>
              <a:t>today?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7C076-ECC6-9C3F-CA2B-CA0DBE03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4862" y="1630867"/>
            <a:ext cx="9029304" cy="4847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EEC80DE-3BCD-EC7E-AF64-21069D6112BD}"/>
              </a:ext>
            </a:extLst>
          </p:cNvPr>
          <p:cNvSpPr/>
          <p:nvPr/>
        </p:nvSpPr>
        <p:spPr>
          <a:xfrm>
            <a:off x="1767964" y="3470986"/>
            <a:ext cx="2533452" cy="1301620"/>
          </a:xfrm>
          <a:prstGeom prst="ellipse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FFT-Analysis,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Additive Synthesis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2443F-B691-10A4-F104-6B91C8D89A0C}"/>
              </a:ext>
            </a:extLst>
          </p:cNvPr>
          <p:cNvSpPr/>
          <p:nvPr/>
        </p:nvSpPr>
        <p:spPr>
          <a:xfrm>
            <a:off x="4562674" y="4365560"/>
            <a:ext cx="1483561" cy="576514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Audiosculpt</a:t>
            </a:r>
            <a:r>
              <a:rPr lang="de-DE" dirty="0">
                <a:solidFill>
                  <a:srgbClr val="FF0000"/>
                </a:solidFill>
              </a:rPr>
              <a:t>, OM, </a:t>
            </a:r>
            <a:r>
              <a:rPr lang="de-DE" dirty="0" err="1">
                <a:solidFill>
                  <a:srgbClr val="FF0000"/>
                </a:solidFill>
              </a:rPr>
              <a:t>Csound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A55620-3FEF-464F-5C92-234305E1D302}"/>
              </a:ext>
            </a:extLst>
          </p:cNvPr>
          <p:cNvSpPr/>
          <p:nvPr/>
        </p:nvSpPr>
        <p:spPr>
          <a:xfrm rot="2037473">
            <a:off x="4197902" y="4450704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C6BCB-6624-CF49-6A80-A29ACB00E295}"/>
              </a:ext>
            </a:extLst>
          </p:cNvPr>
          <p:cNvSpPr/>
          <p:nvPr/>
        </p:nvSpPr>
        <p:spPr>
          <a:xfrm>
            <a:off x="5701004" y="3107096"/>
            <a:ext cx="2146041" cy="940056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Feature </a:t>
            </a:r>
            <a:r>
              <a:rPr lang="de-DE" dirty="0" err="1">
                <a:solidFill>
                  <a:srgbClr val="FF0000"/>
                </a:solidFill>
              </a:rPr>
              <a:t>extraction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symbolic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representations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4A66BB-2667-7B4D-7DEF-FB583AE93CBC}"/>
              </a:ext>
            </a:extLst>
          </p:cNvPr>
          <p:cNvSpPr/>
          <p:nvPr/>
        </p:nvSpPr>
        <p:spPr>
          <a:xfrm rot="18923295">
            <a:off x="5368906" y="4061731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C6FE1F-63A3-C61C-4A03-0AF41A3BE563}"/>
              </a:ext>
            </a:extLst>
          </p:cNvPr>
          <p:cNvSpPr/>
          <p:nvPr/>
        </p:nvSpPr>
        <p:spPr>
          <a:xfrm rot="1701437">
            <a:off x="7903979" y="3597887"/>
            <a:ext cx="299451" cy="205273"/>
          </a:xfrm>
          <a:prstGeom prst="rightArrow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9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96635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Modern Workflows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or 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analysis and resynthesis are now possible, e.g., within Max.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Spectral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Various analyses based on FFT, such as partial tracking and chord sequence analysis.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Import/Export of spectral analysis values via SDIF.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Symbolic Representation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 Music can be used for symbolic music representations of spectra.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Sophisticated synthesis methods are available within </a:t>
            </a:r>
            <a:r>
              <a:rPr lang="en-US" altLang="en-DE" sz="2000" dirty="0" err="1">
                <a:latin typeface="Arial" panose="020B0604020202020204" pitchFamily="34" charset="0"/>
              </a:rPr>
              <a:t>Csound</a:t>
            </a:r>
            <a:r>
              <a:rPr lang="en-US" altLang="en-DE" sz="2000" dirty="0"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feature representations can enhance understanding of the entire analysis/synthesis process as well as the initial properties of the analyzed sound.</a:t>
            </a:r>
          </a:p>
        </p:txBody>
      </p:sp>
    </p:spTree>
    <p:extLst>
      <p:ext uri="{BB962C8B-B14F-4D97-AF65-F5344CB8AC3E}">
        <p14:creationId xmlns:p14="http://schemas.microsoft.com/office/powerpoint/2010/main" val="243976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F4E524FF-BFAB-54D9-39BD-F37C98A660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561231"/>
            <a:ext cx="10515600" cy="532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Exploration of Timbre</a:t>
            </a: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DE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 </a:t>
            </a:r>
            <a:r>
              <a:rPr kumimoji="0" lang="en-US" altLang="en-DE" sz="2000" b="1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DE" sz="2000" b="1" strike="noStrike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 of 64-bit OSX 10.15 in 2019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DE" sz="2000" i="0" u="non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Audiosculpt</a:t>
            </a: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no longer run on newer machines.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Licensing issues arise even on old 32-bit OSX machines.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Alternatives?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Spear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Buggy, SDIF not supported, not updated since 2019.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 err="1">
                <a:latin typeface="Arial" panose="020B0604020202020204" pitchFamily="34" charset="0"/>
              </a:rPr>
              <a:t>Partiels</a:t>
            </a:r>
            <a:endParaRPr lang="en-US" altLang="en-DE" sz="20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Successor of </a:t>
            </a:r>
            <a:r>
              <a:rPr lang="en-US" altLang="en-DE" sz="2000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dirty="0">
                <a:latin typeface="Arial" panose="020B0604020202020204" pitchFamily="34" charset="0"/>
              </a:rPr>
              <a:t> by IRCAM, initially released in 2021 with limited functionality.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Still actively in development, Available for free with Linux support.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DE" sz="2000" b="1" dirty="0">
                <a:latin typeface="Arial" panose="020B0604020202020204" pitchFamily="34" charset="0"/>
              </a:rPr>
              <a:t>Why not go Python and recreate the “original” </a:t>
            </a:r>
            <a:r>
              <a:rPr lang="en-US" altLang="en-DE" sz="2000" b="1" dirty="0" err="1">
                <a:latin typeface="Arial" panose="020B0604020202020204" pitchFamily="34" charset="0"/>
              </a:rPr>
              <a:t>Audiosculpt</a:t>
            </a:r>
            <a:r>
              <a:rPr lang="en-US" altLang="en-DE" sz="2000" b="1" dirty="0">
                <a:latin typeface="Arial" panose="020B0604020202020204" pitchFamily="34" charset="0"/>
              </a:rPr>
              <a:t>/OM setup?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6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BA1F8E5-E394-ACB7-278E-9A1C35BE1C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5068"/>
            <a:ext cx="10515600" cy="62478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Introducing 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Audios</a:t>
            </a:r>
            <a:r>
              <a:rPr kumimoji="0" lang="en-US" altLang="en-DE" sz="20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py</a:t>
            </a:r>
            <a:r>
              <a:rPr kumimoji="0" lang="en-US" altLang="en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</a:t>
            </a: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D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</a:t>
            </a: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thon-based toolbox tailored for sound analysis, re/synthesis, </a:t>
            </a:r>
            <a:b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diverse visual &amp; symbolic sound representations.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Operates within the Jupyter Notebooks environment.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in Python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Generating audio is equivalent to plotting a waveform.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 rate/bit depth functions as the resolution of your canvas.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DE" sz="2000" dirty="0">
                <a:latin typeface="Arial" panose="020B0604020202020204" pitchFamily="34" charset="0"/>
              </a:rPr>
              <a:t>Utilizes Pandas </a:t>
            </a:r>
            <a:r>
              <a:rPr lang="en-US" altLang="en-DE" sz="2000" dirty="0" err="1">
                <a:latin typeface="Arial" panose="020B0604020202020204" pitchFamily="34" charset="0"/>
              </a:rPr>
              <a:t>DataFrames</a:t>
            </a:r>
            <a:r>
              <a:rPr lang="en-US" altLang="en-DE" sz="2000" dirty="0">
                <a:latin typeface="Arial" panose="020B0604020202020204" pitchFamily="34" charset="0"/>
              </a:rPr>
              <a:t> for saving spectral information (frequency/amplitude tables).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SDIF support is coming!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DE" sz="20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D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BE860-6465-349B-3F63-5E96CF8B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36" y="3998046"/>
            <a:ext cx="2206810" cy="2206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9F13A-C61D-8612-A0B7-9B727C48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145" y="829335"/>
            <a:ext cx="2167301" cy="1367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ED265-8685-F249-DEFC-D1BDC39A3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70" y="4069066"/>
            <a:ext cx="5275400" cy="21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22200</TotalTime>
  <Words>1474</Words>
  <Application>Microsoft Macintosh PowerPoint</Application>
  <PresentationFormat>Widescreen</PresentationFormat>
  <Paragraphs>210</Paragraphs>
  <Slides>31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Dubai</vt:lpstr>
      <vt:lpstr>Office Theme</vt:lpstr>
      <vt:lpstr>“Exploration of Timbre by Analysis and Synthesis”  Using Python, Ableton and ChatGPT</vt:lpstr>
      <vt:lpstr>Historical and theoretical background</vt:lpstr>
      <vt:lpstr>PowerPoint Presentation</vt:lpstr>
      <vt:lpstr>PowerPoint Presentation</vt:lpstr>
      <vt:lpstr>PowerPoint Presentation</vt:lpstr>
      <vt:lpstr>“Exploration of Timbre by Analysis and Synthesis”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“Exploration of Timbre by  Analysis and Synthesis” Using Python, Ableton and ChatGPT</dc:title>
  <dc:creator>Microsoft Office User</dc:creator>
  <cp:lastModifiedBy>Microsoft Office User</cp:lastModifiedBy>
  <cp:revision>48</cp:revision>
  <dcterms:created xsi:type="dcterms:W3CDTF">2024-05-13T07:39:53Z</dcterms:created>
  <dcterms:modified xsi:type="dcterms:W3CDTF">2024-06-14T11:20:15Z</dcterms:modified>
</cp:coreProperties>
</file>